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Mon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08A901-896B-499B-985C-EBBD9F03E0F4}">
  <a:tblStyle styleId="{3D08A901-896B-499B-985C-EBBD9F03E0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Mon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Mon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Mon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f54d074da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f54d074da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885ac117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885ac11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f54d074da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f54d074da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f54d074da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f54d074da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0e12f8d7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0e12f8d7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885ac11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885ac11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885ac11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885ac11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885ac117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885ac11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ddfd2c6f8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ddfd2c6f8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885ac117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885ac117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pp.diagrams.net/?page-id=hk4aqVs7IywplE6PUlk5&amp;scale=auto#G1lViVq_632lLh4YwLUdOB_jeszOIsidN_" TargetMode="External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google.com/url?sa=t&amp;rct=j&amp;q=&amp;esrc=s&amp;source=web&amp;cd=&amp;cad=rja&amp;uact=8&amp;ved=2ahUKEwjb9tfVyLnwAhXLhOAKHUpcCHEQFjAAegQIBBAE&amp;url=https%3A%2F%2Fcolab.research.google.com%2F&amp;usg=AOvVaw3A5aPK2kLFzKOzb6sOckVw" TargetMode="External"/><Relationship Id="rId4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forms.gle/VKRssYCmh31VKGpJ9" TargetMode="Externa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12800" y="98050"/>
            <a:ext cx="8318400" cy="16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/>
              <a:t>Compiladores y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/>
              <a:t>traductores</a:t>
            </a:r>
            <a:endParaRPr sz="49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941850" y="2106500"/>
            <a:ext cx="72603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Ing. En Sistemas de Información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444250" y="28019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 Cuatrimestre - 2021 - E3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444250" y="3809375"/>
            <a:ext cx="4255500" cy="1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2130"/>
              <a:t>Facilitador</a:t>
            </a:r>
            <a:br>
              <a:rPr lang="es" sz="2130">
                <a:latin typeface="Arial"/>
                <a:ea typeface="Arial"/>
                <a:cs typeface="Arial"/>
                <a:sym typeface="Arial"/>
              </a:rPr>
            </a:br>
            <a:endParaRPr sz="213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" sz="2130">
                <a:latin typeface="Arial"/>
                <a:ea typeface="Arial"/>
                <a:cs typeface="Arial"/>
                <a:sym typeface="Arial"/>
              </a:rPr>
              <a:t> Ing. Wilmer Palacios</a:t>
            </a:r>
            <a:endParaRPr sz="213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1238400" y="1860850"/>
            <a:ext cx="666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3"/>
          <p:cNvCxnSpPr/>
          <p:nvPr/>
        </p:nvCxnSpPr>
        <p:spPr>
          <a:xfrm>
            <a:off x="3079350" y="3602975"/>
            <a:ext cx="29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5" cy="521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326" y="0"/>
            <a:ext cx="648135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331325" y="607975"/>
            <a:ext cx="71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👉</a:t>
            </a:r>
            <a:endParaRPr sz="3000"/>
          </a:p>
        </p:txBody>
      </p:sp>
      <p:sp>
        <p:nvSpPr>
          <p:cNvPr id="66" name="Google Shape;66;p14"/>
          <p:cNvSpPr txBox="1"/>
          <p:nvPr/>
        </p:nvSpPr>
        <p:spPr>
          <a:xfrm>
            <a:off x="6870175" y="559325"/>
            <a:ext cx="71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✔️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25" y="253500"/>
            <a:ext cx="1442297" cy="14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ctrTitle"/>
          </p:nvPr>
        </p:nvSpPr>
        <p:spPr>
          <a:xfrm>
            <a:off x="3104525" y="1764450"/>
            <a:ext cx="2757900" cy="8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Estructura de un compilador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75" y="1644063"/>
            <a:ext cx="1569075" cy="15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164" y="4322400"/>
            <a:ext cx="677800" cy="6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ctrTitle"/>
          </p:nvPr>
        </p:nvSpPr>
        <p:spPr>
          <a:xfrm>
            <a:off x="590625" y="3450350"/>
            <a:ext cx="1869600" cy="8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Frontend / 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Análisis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5650" y="1621838"/>
            <a:ext cx="1757225" cy="17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ctrTitle"/>
          </p:nvPr>
        </p:nvSpPr>
        <p:spPr>
          <a:xfrm>
            <a:off x="6709263" y="3450350"/>
            <a:ext cx="1869600" cy="8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Backend/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Síntesis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0425" y="4257650"/>
            <a:ext cx="807300" cy="80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5"/>
          <p:cNvCxnSpPr>
            <a:stCxn id="71" idx="1"/>
            <a:endCxn id="73" idx="0"/>
          </p:cNvCxnSpPr>
          <p:nvPr/>
        </p:nvCxnSpPr>
        <p:spPr>
          <a:xfrm flipH="1">
            <a:off x="1525525" y="974638"/>
            <a:ext cx="2236800" cy="669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>
            <a:stCxn id="71" idx="3"/>
            <a:endCxn id="76" idx="0"/>
          </p:cNvCxnSpPr>
          <p:nvPr/>
        </p:nvCxnSpPr>
        <p:spPr>
          <a:xfrm>
            <a:off x="5204622" y="974638"/>
            <a:ext cx="2599500" cy="647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ctrTitle"/>
          </p:nvPr>
        </p:nvSpPr>
        <p:spPr>
          <a:xfrm>
            <a:off x="237750" y="10974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Flujo de caracteres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/>
          <p:nvPr>
            <p:ph type="ctrTitle"/>
          </p:nvPr>
        </p:nvSpPr>
        <p:spPr>
          <a:xfrm>
            <a:off x="237750" y="1650138"/>
            <a:ext cx="3463800" cy="498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Analizador léxico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6"/>
          <p:cNvSpPr txBox="1"/>
          <p:nvPr>
            <p:ph type="ctrTitle"/>
          </p:nvPr>
        </p:nvSpPr>
        <p:spPr>
          <a:xfrm>
            <a:off x="237750" y="2768913"/>
            <a:ext cx="3463800" cy="498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Analizador sintáctico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 txBox="1"/>
          <p:nvPr>
            <p:ph type="ctrTitle"/>
          </p:nvPr>
        </p:nvSpPr>
        <p:spPr>
          <a:xfrm>
            <a:off x="237750" y="3887688"/>
            <a:ext cx="3463800" cy="498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Analizador semántico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6"/>
          <p:cNvSpPr txBox="1"/>
          <p:nvPr>
            <p:ph type="ctrTitle"/>
          </p:nvPr>
        </p:nvSpPr>
        <p:spPr>
          <a:xfrm>
            <a:off x="237750" y="2209538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Flujo de tokens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>
            <a:off x="237750" y="33283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Árbol sintáctico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6"/>
          <p:cNvSpPr txBox="1"/>
          <p:nvPr>
            <p:ph type="ctrTitle"/>
          </p:nvPr>
        </p:nvSpPr>
        <p:spPr>
          <a:xfrm>
            <a:off x="237750" y="44471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Árbol sintáctico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6"/>
          <p:cNvSpPr txBox="1"/>
          <p:nvPr>
            <p:ph type="ctrTitle"/>
          </p:nvPr>
        </p:nvSpPr>
        <p:spPr>
          <a:xfrm>
            <a:off x="4436450" y="1242175"/>
            <a:ext cx="4322100" cy="498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Generador de código intermedio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type="ctrTitle"/>
          </p:nvPr>
        </p:nvSpPr>
        <p:spPr>
          <a:xfrm>
            <a:off x="4436450" y="2483625"/>
            <a:ext cx="4322100" cy="783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Optimizador de código independiente de la máquina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>
            <p:ph type="ctrTitle"/>
          </p:nvPr>
        </p:nvSpPr>
        <p:spPr>
          <a:xfrm>
            <a:off x="4477025" y="18629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Representación intermedia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4436450" y="3887700"/>
            <a:ext cx="4322100" cy="498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310">
                <a:latin typeface="Times New Roman"/>
                <a:ea typeface="Times New Roman"/>
                <a:cs typeface="Times New Roman"/>
                <a:sym typeface="Times New Roman"/>
              </a:rPr>
              <a:t>Generador de código </a:t>
            </a:r>
            <a:endParaRPr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6"/>
          <p:cNvSpPr txBox="1"/>
          <p:nvPr>
            <p:ph type="ctrTitle"/>
          </p:nvPr>
        </p:nvSpPr>
        <p:spPr>
          <a:xfrm>
            <a:off x="4436450" y="33283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epresentación intermedia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6"/>
          <p:cNvSpPr txBox="1"/>
          <p:nvPr>
            <p:ph type="ctrTitle"/>
          </p:nvPr>
        </p:nvSpPr>
        <p:spPr>
          <a:xfrm>
            <a:off x="4436450" y="4447100"/>
            <a:ext cx="34638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710">
                <a:latin typeface="Times New Roman"/>
                <a:ea typeface="Times New Roman"/>
                <a:cs typeface="Times New Roman"/>
                <a:sym typeface="Times New Roman"/>
              </a:rPr>
              <a:t>Código máquina destino</a:t>
            </a:r>
            <a:endParaRPr i="1" sz="17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50" y="135575"/>
            <a:ext cx="616175" cy="6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050" y="86213"/>
            <a:ext cx="714900" cy="7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type="ctrTitle"/>
          </p:nvPr>
        </p:nvSpPr>
        <p:spPr>
          <a:xfrm>
            <a:off x="886250" y="194525"/>
            <a:ext cx="19113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6"/>
          <p:cNvSpPr txBox="1"/>
          <p:nvPr>
            <p:ph type="ctrTitle"/>
          </p:nvPr>
        </p:nvSpPr>
        <p:spPr>
          <a:xfrm>
            <a:off x="5253275" y="194513"/>
            <a:ext cx="1911300" cy="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2" name="Google Shape;102;p16"/>
          <p:cNvCxnSpPr>
            <a:stCxn id="86" idx="3"/>
            <a:endCxn id="87" idx="3"/>
          </p:cNvCxnSpPr>
          <p:nvPr/>
        </p:nvCxnSpPr>
        <p:spPr>
          <a:xfrm>
            <a:off x="3701550" y="1899288"/>
            <a:ext cx="600" cy="11187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>
            <a:stCxn id="87" idx="3"/>
            <a:endCxn id="88" idx="3"/>
          </p:cNvCxnSpPr>
          <p:nvPr/>
        </p:nvCxnSpPr>
        <p:spPr>
          <a:xfrm>
            <a:off x="3701550" y="3018063"/>
            <a:ext cx="600" cy="11187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6"/>
          <p:cNvCxnSpPr>
            <a:stCxn id="92" idx="1"/>
            <a:endCxn id="93" idx="1"/>
          </p:cNvCxnSpPr>
          <p:nvPr/>
        </p:nvCxnSpPr>
        <p:spPr>
          <a:xfrm>
            <a:off x="4436450" y="1491325"/>
            <a:ext cx="600" cy="13842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6"/>
          <p:cNvCxnSpPr>
            <a:stCxn id="93" idx="1"/>
            <a:endCxn id="95" idx="1"/>
          </p:cNvCxnSpPr>
          <p:nvPr/>
        </p:nvCxnSpPr>
        <p:spPr>
          <a:xfrm>
            <a:off x="4436450" y="2875425"/>
            <a:ext cx="600" cy="12615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6"/>
          <p:cNvSpPr/>
          <p:nvPr/>
        </p:nvSpPr>
        <p:spPr>
          <a:xfrm>
            <a:off x="237750" y="1183338"/>
            <a:ext cx="406800" cy="32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4437050" y="4618988"/>
            <a:ext cx="406800" cy="32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3002000" y="1466500"/>
            <a:ext cx="2757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Análisis léxico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488" y="0"/>
            <a:ext cx="1330926" cy="133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type="ctrTitle"/>
          </p:nvPr>
        </p:nvSpPr>
        <p:spPr>
          <a:xfrm>
            <a:off x="326622" y="2475275"/>
            <a:ext cx="5433300" cy="6426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 prediction = inicio + velocidad * 60 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" name="Google Shape;115;p17"/>
          <p:cNvSpPr txBox="1"/>
          <p:nvPr>
            <p:ph type="ctrTitle"/>
          </p:nvPr>
        </p:nvSpPr>
        <p:spPr>
          <a:xfrm>
            <a:off x="326622" y="3490350"/>
            <a:ext cx="5433300" cy="642600"/>
          </a:xfrm>
          <a:prstGeom prst="rect">
            <a:avLst/>
          </a:prstGeom>
          <a:solidFill>
            <a:srgbClr val="FFF2C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,1] [=]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,2] [+]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,3] [*] [60] 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6" name="Google Shape;116;p17"/>
          <p:cNvCxnSpPr>
            <a:stCxn id="114" idx="1"/>
            <a:endCxn id="115" idx="1"/>
          </p:cNvCxnSpPr>
          <p:nvPr/>
        </p:nvCxnSpPr>
        <p:spPr>
          <a:xfrm>
            <a:off x="326622" y="2796575"/>
            <a:ext cx="600" cy="10152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17" name="Google Shape;117;p17"/>
          <p:cNvGraphicFramePr/>
          <p:nvPr/>
        </p:nvGraphicFramePr>
        <p:xfrm>
          <a:off x="6153000" y="2529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{3D08A901-896B-499B-985C-EBBD9F03E0F4}</a:tableStyleId>
              </a:tblPr>
              <a:tblGrid>
                <a:gridCol w="491750"/>
                <a:gridCol w="1280425"/>
                <a:gridCol w="873775"/>
              </a:tblGrid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prediction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…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inicio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velocidad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" name="Google Shape;118;p17"/>
          <p:cNvSpPr txBox="1"/>
          <p:nvPr>
            <p:ph type="ctrTitle"/>
          </p:nvPr>
        </p:nvSpPr>
        <p:spPr>
          <a:xfrm>
            <a:off x="6152975" y="2037575"/>
            <a:ext cx="2646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10">
                <a:latin typeface="Times New Roman"/>
                <a:ea typeface="Times New Roman"/>
                <a:cs typeface="Times New Roman"/>
                <a:sym typeface="Times New Roman"/>
              </a:rPr>
              <a:t>Tabla de símbolos</a:t>
            </a:r>
            <a:endParaRPr b="1" sz="19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455975" y="2945300"/>
            <a:ext cx="4116000" cy="205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type="ctrTitle"/>
          </p:nvPr>
        </p:nvSpPr>
        <p:spPr>
          <a:xfrm>
            <a:off x="3002000" y="1466500"/>
            <a:ext cx="27579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10">
                <a:latin typeface="Times New Roman"/>
                <a:ea typeface="Times New Roman"/>
                <a:cs typeface="Times New Roman"/>
                <a:sym typeface="Times New Roman"/>
              </a:rPr>
              <a:t>Análisis sintáctico</a:t>
            </a:r>
            <a:endParaRPr b="1" sz="23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8"/>
          <p:cNvSpPr txBox="1"/>
          <p:nvPr>
            <p:ph type="ctrTitle"/>
          </p:nvPr>
        </p:nvSpPr>
        <p:spPr>
          <a:xfrm>
            <a:off x="455975" y="2134775"/>
            <a:ext cx="4904700" cy="642600"/>
          </a:xfrm>
          <a:prstGeom prst="rect">
            <a:avLst/>
          </a:prstGeom>
          <a:solidFill>
            <a:srgbClr val="FFF2CC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,1] [=]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,2] [+] [</a:t>
            </a:r>
            <a:r>
              <a:rPr b="1" i="1"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s" sz="161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,3] [*] [60] </a:t>
            </a:r>
            <a:endParaRPr sz="161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" name="Google Shape;126;p18"/>
          <p:cNvSpPr txBox="1"/>
          <p:nvPr>
            <p:ph type="ctrTitle"/>
          </p:nvPr>
        </p:nvSpPr>
        <p:spPr>
          <a:xfrm>
            <a:off x="561900" y="3388950"/>
            <a:ext cx="9291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[id,1]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" name="Google Shape;127;p18"/>
          <p:cNvSpPr txBox="1"/>
          <p:nvPr>
            <p:ph type="ctrTitle"/>
          </p:nvPr>
        </p:nvSpPr>
        <p:spPr>
          <a:xfrm>
            <a:off x="1491000" y="3040650"/>
            <a:ext cx="505800" cy="2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10">
                <a:latin typeface="Roboto Mono"/>
                <a:ea typeface="Roboto Mono"/>
                <a:cs typeface="Roboto Mono"/>
                <a:sym typeface="Roboto Mono"/>
              </a:rPr>
              <a:t>=</a:t>
            </a:r>
            <a:endParaRPr sz="16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8" name="Google Shape;128;p18"/>
          <p:cNvCxnSpPr>
            <a:stCxn id="127" idx="1"/>
            <a:endCxn id="126" idx="0"/>
          </p:cNvCxnSpPr>
          <p:nvPr/>
        </p:nvCxnSpPr>
        <p:spPr>
          <a:xfrm flipH="1">
            <a:off x="1026300" y="3171000"/>
            <a:ext cx="464700" cy="2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8"/>
          <p:cNvSpPr txBox="1"/>
          <p:nvPr>
            <p:ph type="ctrTitle"/>
          </p:nvPr>
        </p:nvSpPr>
        <p:spPr>
          <a:xfrm>
            <a:off x="2235000" y="3388950"/>
            <a:ext cx="3525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+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" name="Google Shape;130;p18"/>
          <p:cNvSpPr txBox="1"/>
          <p:nvPr>
            <p:ph type="ctrTitle"/>
          </p:nvPr>
        </p:nvSpPr>
        <p:spPr>
          <a:xfrm>
            <a:off x="1279350" y="3826950"/>
            <a:ext cx="9291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[id,2]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31" name="Google Shape;131;p18"/>
          <p:cNvCxnSpPr>
            <a:stCxn id="127" idx="3"/>
            <a:endCxn id="129" idx="0"/>
          </p:cNvCxnSpPr>
          <p:nvPr/>
        </p:nvCxnSpPr>
        <p:spPr>
          <a:xfrm>
            <a:off x="1996800" y="3171000"/>
            <a:ext cx="414600" cy="2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8"/>
          <p:cNvCxnSpPr>
            <a:stCxn id="129" idx="1"/>
            <a:endCxn id="130" idx="0"/>
          </p:cNvCxnSpPr>
          <p:nvPr/>
        </p:nvCxnSpPr>
        <p:spPr>
          <a:xfrm flipH="1">
            <a:off x="1743900" y="3564150"/>
            <a:ext cx="491100" cy="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8"/>
          <p:cNvSpPr txBox="1"/>
          <p:nvPr>
            <p:ph type="ctrTitle"/>
          </p:nvPr>
        </p:nvSpPr>
        <p:spPr>
          <a:xfrm>
            <a:off x="2124375" y="4350925"/>
            <a:ext cx="9291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[id,3]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p18"/>
          <p:cNvSpPr txBox="1"/>
          <p:nvPr>
            <p:ph type="ctrTitle"/>
          </p:nvPr>
        </p:nvSpPr>
        <p:spPr>
          <a:xfrm>
            <a:off x="3119950" y="3826950"/>
            <a:ext cx="3525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35" name="Google Shape;135;p18"/>
          <p:cNvCxnSpPr>
            <a:stCxn id="129" idx="3"/>
            <a:endCxn id="134" idx="0"/>
          </p:cNvCxnSpPr>
          <p:nvPr/>
        </p:nvCxnSpPr>
        <p:spPr>
          <a:xfrm>
            <a:off x="2587500" y="3564150"/>
            <a:ext cx="708600" cy="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>
            <a:stCxn id="134" idx="1"/>
            <a:endCxn id="133" idx="0"/>
          </p:cNvCxnSpPr>
          <p:nvPr/>
        </p:nvCxnSpPr>
        <p:spPr>
          <a:xfrm flipH="1">
            <a:off x="2588950" y="4002150"/>
            <a:ext cx="531000" cy="3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8"/>
          <p:cNvSpPr txBox="1"/>
          <p:nvPr>
            <p:ph type="ctrTitle"/>
          </p:nvPr>
        </p:nvSpPr>
        <p:spPr>
          <a:xfrm>
            <a:off x="3764800" y="4281450"/>
            <a:ext cx="531000" cy="3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410">
                <a:latin typeface="Roboto Mono"/>
                <a:ea typeface="Roboto Mono"/>
                <a:cs typeface="Roboto Mono"/>
                <a:sym typeface="Roboto Mono"/>
              </a:rPr>
              <a:t>60</a:t>
            </a:r>
            <a:endParaRPr sz="141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38" name="Google Shape;138;p18"/>
          <p:cNvCxnSpPr>
            <a:stCxn id="134" idx="3"/>
            <a:endCxn id="137" idx="0"/>
          </p:cNvCxnSpPr>
          <p:nvPr/>
        </p:nvCxnSpPr>
        <p:spPr>
          <a:xfrm>
            <a:off x="3472450" y="4002150"/>
            <a:ext cx="558000" cy="2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9" name="Google Shape;139;p18"/>
          <p:cNvGraphicFramePr/>
          <p:nvPr/>
        </p:nvGraphicFramePr>
        <p:xfrm>
          <a:off x="6153000" y="2529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{3D08A901-896B-499B-985C-EBBD9F03E0F4}</a:tableStyleId>
              </a:tblPr>
              <a:tblGrid>
                <a:gridCol w="491750"/>
                <a:gridCol w="1280425"/>
                <a:gridCol w="873775"/>
              </a:tblGrid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prediction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…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inicio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velocidad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0" name="Google Shape;140;p18"/>
          <p:cNvSpPr txBox="1"/>
          <p:nvPr>
            <p:ph type="ctrTitle"/>
          </p:nvPr>
        </p:nvSpPr>
        <p:spPr>
          <a:xfrm>
            <a:off x="6152975" y="2037575"/>
            <a:ext cx="2646000" cy="4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10">
                <a:latin typeface="Times New Roman"/>
                <a:ea typeface="Times New Roman"/>
                <a:cs typeface="Times New Roman"/>
                <a:sym typeface="Times New Roman"/>
              </a:rPr>
              <a:t>Tabla de símbolos</a:t>
            </a:r>
            <a:endParaRPr b="1" sz="19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638" y="0"/>
            <a:ext cx="1486625" cy="1486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8"/>
          <p:cNvCxnSpPr>
            <a:stCxn id="125" idx="1"/>
            <a:endCxn id="123" idx="1"/>
          </p:cNvCxnSpPr>
          <p:nvPr/>
        </p:nvCxnSpPr>
        <p:spPr>
          <a:xfrm>
            <a:off x="455975" y="2456075"/>
            <a:ext cx="600" cy="15183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idx="1" type="subTitle"/>
          </p:nvPr>
        </p:nvSpPr>
        <p:spPr>
          <a:xfrm>
            <a:off x="941850" y="148800"/>
            <a:ext cx="72603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 de trabajo en Google Colab</a:t>
            </a:r>
            <a:endParaRPr/>
          </a:p>
        </p:txBody>
      </p:sp>
      <p:pic>
        <p:nvPicPr>
          <p:cNvPr id="148" name="Google Shape;148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738" y="953650"/>
            <a:ext cx="6872526" cy="39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475" y="1162988"/>
            <a:ext cx="5635050" cy="28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125" y="10400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85125" y="97300"/>
            <a:ext cx="9144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595959"/>
                </a:solidFill>
              </a:rPr>
              <a:t>Evaluación de este encuentro</a:t>
            </a:r>
            <a:endParaRPr sz="2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